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8" r:id="rId3"/>
    <p:sldId id="260" r:id="rId4"/>
    <p:sldId id="296" r:id="rId5"/>
    <p:sldId id="284" r:id="rId6"/>
    <p:sldId id="297" r:id="rId7"/>
    <p:sldId id="295" r:id="rId8"/>
    <p:sldId id="302" r:id="rId9"/>
    <p:sldId id="304" r:id="rId10"/>
    <p:sldId id="305" r:id="rId11"/>
    <p:sldId id="306" r:id="rId12"/>
    <p:sldId id="289" r:id="rId13"/>
    <p:sldId id="308" r:id="rId14"/>
    <p:sldId id="307" r:id="rId15"/>
    <p:sldId id="279" r:id="rId16"/>
    <p:sldId id="280" r:id="rId17"/>
    <p:sldId id="299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6B8E07-A861-4EEC-9AC7-590434B4DEB8}">
  <a:tblStyle styleId="{156B8E07-A861-4EEC-9AC7-590434B4DE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9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7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31118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030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3540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986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3531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8533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19564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Shape 3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6687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4252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2151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56233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867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6114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858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1341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8855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5536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1025" y="-11025"/>
            <a:ext cx="9144000" cy="5143500"/>
          </a:xfrm>
          <a:prstGeom prst="rect">
            <a:avLst/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0" t="0" r="0" b="0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8700">
              <a:alpha val="85380"/>
            </a:srgbClr>
          </a:solidFill>
          <a:ln>
            <a:noFill/>
          </a:ln>
        </p:spPr>
      </p:sp>
      <p:sp>
        <p:nvSpPr>
          <p:cNvPr id="12" name="Shape 12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Shape 13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4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44050" y="-38100"/>
            <a:ext cx="4139800" cy="5192625"/>
          </a:xfrm>
          <a:custGeom>
            <a:avLst/>
            <a:gdLst/>
            <a:ahLst/>
            <a:cxnLst/>
            <a:rect l="0" t="0" r="0" b="0"/>
            <a:pathLst>
              <a:path w="165592" h="207705" extrusionOk="0">
                <a:moveTo>
                  <a:pt x="165592" y="207264"/>
                </a:moveTo>
                <a:lnTo>
                  <a:pt x="58150" y="0"/>
                </a:lnTo>
                <a:lnTo>
                  <a:pt x="0" y="643"/>
                </a:lnTo>
                <a:lnTo>
                  <a:pt x="881" y="207705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23" name="Shape 23"/>
          <p:cNvSpPr/>
          <p:nvPr/>
        </p:nvSpPr>
        <p:spPr>
          <a:xfrm flipH="1">
            <a:off x="-647600" y="-14750"/>
            <a:ext cx="24819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990375" y="1021950"/>
            <a:ext cx="7343100" cy="33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457200" rtl="0">
              <a:spcBef>
                <a:spcPts val="600"/>
              </a:spcBef>
              <a:spcAft>
                <a:spcPts val="0"/>
              </a:spcAft>
              <a:buSzPts val="3600"/>
              <a:buChar char="▸"/>
              <a:defRPr sz="3600" i="1"/>
            </a:lvl1pPr>
            <a:lvl2pPr marL="914400" lvl="1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4pPr>
            <a:lvl5pPr marL="2286000" lvl="4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5pPr>
            <a:lvl6pPr marL="2743200" lvl="5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6pPr>
            <a:lvl7pPr marL="3200400" lvl="6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7pPr>
            <a:lvl8pPr marL="3657600" lvl="7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8pPr>
            <a:lvl9pPr marL="4114800" lvl="8" indent="-45720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9pPr>
          </a:lstStyle>
          <a:p>
            <a:endParaRPr/>
          </a:p>
        </p:txBody>
      </p:sp>
      <p:sp>
        <p:nvSpPr>
          <p:cNvPr id="25" name="Shape 25"/>
          <p:cNvSpPr txBox="1"/>
          <p:nvPr/>
        </p:nvSpPr>
        <p:spPr>
          <a:xfrm>
            <a:off x="-121150" y="-271850"/>
            <a:ext cx="1955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15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" name="Shape 26"/>
          <p:cNvSpPr/>
          <p:nvPr/>
        </p:nvSpPr>
        <p:spPr>
          <a:xfrm flipH="1">
            <a:off x="1440947" y="-14750"/>
            <a:ext cx="7458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/>
          <p:nvPr/>
        </p:nvSpPr>
        <p:spPr>
          <a:xfrm flipH="1">
            <a:off x="6957299" y="4394650"/>
            <a:ext cx="26439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Shape 28"/>
          <p:cNvSpPr txBox="1"/>
          <p:nvPr/>
        </p:nvSpPr>
        <p:spPr>
          <a:xfrm>
            <a:off x="6957475" y="4137550"/>
            <a:ext cx="21864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”</a:t>
            </a:r>
            <a:endParaRPr sz="15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9" name="Shape 29"/>
          <p:cNvSpPr/>
          <p:nvPr/>
        </p:nvSpPr>
        <p:spPr>
          <a:xfrm flipH="1">
            <a:off x="6626547" y="4394650"/>
            <a:ext cx="7458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32" name="Shape 32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65" name="Shape 65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TITLE_ONLY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74" name="Shape 74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Shape 78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91" name="Shape 91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Shape 93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nverted">
  <p:cSld name="BLANK_1">
    <p:bg>
      <p:bgPr>
        <a:solidFill>
          <a:srgbClr val="22222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</p:sp>
      <p:sp>
        <p:nvSpPr>
          <p:cNvPr id="97" name="Shape 97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42" name="Shape 42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Shape 45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1375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▸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5004949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▸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800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  <a:defRPr sz="3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4" r:id="rId4"/>
    <p:sldLayoutId id="2147483655" r:id="rId5"/>
    <p:sldLayoutId id="2147483657" r:id="rId6"/>
    <p:sldLayoutId id="2147483658" r:id="rId7"/>
    <p:sldLayoutId id="2147483660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_nullbind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witter.com/nullmumbai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etspi.com/hacking-sql-server-stored-procedures-part-2-user-impersonation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4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Abusing MSSQL Part I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ctrTitle" idx="4294967295"/>
          </p:nvPr>
        </p:nvSpPr>
        <p:spPr>
          <a:xfrm>
            <a:off x="1090700" y="2650150"/>
            <a:ext cx="736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smtClean="0">
                <a:solidFill>
                  <a:srgbClr val="FF8700"/>
                </a:solidFill>
              </a:rPr>
              <a:t>Demo Time</a:t>
            </a:r>
            <a:endParaRPr sz="7200" dirty="0">
              <a:solidFill>
                <a:srgbClr val="FF8700"/>
              </a:solidFill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subTitle" idx="4294967295"/>
          </p:nvPr>
        </p:nvSpPr>
        <p:spPr>
          <a:xfrm>
            <a:off x="1090700" y="3640150"/>
            <a:ext cx="590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2400" dirty="0" smtClean="0"/>
              <a:t>This is not a rocket </a:t>
            </a:r>
            <a:r>
              <a:rPr lang="en-IN" sz="2400" dirty="0" smtClean="0"/>
              <a:t>science.</a:t>
            </a:r>
            <a:endParaRPr sz="2400" dirty="0"/>
          </a:p>
        </p:txBody>
      </p:sp>
      <p:grpSp>
        <p:nvGrpSpPr>
          <p:cNvPr id="148" name="Shape 148"/>
          <p:cNvGrpSpPr/>
          <p:nvPr/>
        </p:nvGrpSpPr>
        <p:grpSpPr>
          <a:xfrm>
            <a:off x="6759209" y="507618"/>
            <a:ext cx="1645833" cy="1645812"/>
            <a:chOff x="6643075" y="3664250"/>
            <a:chExt cx="407950" cy="407975"/>
          </a:xfrm>
        </p:grpSpPr>
        <p:sp>
          <p:nvSpPr>
            <p:cNvPr id="149" name="Shape 14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Shape 151"/>
          <p:cNvGrpSpPr/>
          <p:nvPr/>
        </p:nvGrpSpPr>
        <p:grpSpPr>
          <a:xfrm rot="-587494">
            <a:off x="6662475" y="2367985"/>
            <a:ext cx="676638" cy="676644"/>
            <a:chOff x="576250" y="4319400"/>
            <a:chExt cx="442075" cy="442050"/>
          </a:xfrm>
        </p:grpSpPr>
        <p:sp>
          <p:nvSpPr>
            <p:cNvPr id="152" name="Shape 15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Shape 156"/>
          <p:cNvSpPr/>
          <p:nvPr/>
        </p:nvSpPr>
        <p:spPr>
          <a:xfrm>
            <a:off x="6365361" y="887713"/>
            <a:ext cx="257246" cy="2456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 rot="2697415">
            <a:off x="8060604" y="2145273"/>
            <a:ext cx="390522" cy="372885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8369546" y="1932400"/>
            <a:ext cx="156409" cy="149417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 rot="1279885">
            <a:off x="6187127" y="1628627"/>
            <a:ext cx="156402" cy="14939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3328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1101375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93700" lvl="1"/>
            <a:r>
              <a:rPr lang="en-US" sz="1600" dirty="0" smtClean="0"/>
              <a:t>Privilege </a:t>
            </a:r>
            <a:r>
              <a:rPr lang="en-US" sz="1600" dirty="0"/>
              <a:t>escalation is </a:t>
            </a:r>
            <a:r>
              <a:rPr lang="en-US" sz="1600" dirty="0" smtClean="0"/>
              <a:t>a art where we exploit </a:t>
            </a:r>
            <a:r>
              <a:rPr lang="en-US" sz="1600" dirty="0"/>
              <a:t>a bug, design flaw or configuration oversight in an operating system or software application to gain elevated access to resources that are normally protected from an application or user.</a:t>
            </a:r>
          </a:p>
          <a:p>
            <a:pPr marL="393700" lvl="1"/>
            <a:endParaRPr lang="en-US" sz="1600" dirty="0" smtClean="0"/>
          </a:p>
        </p:txBody>
      </p:sp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Privilege Escalation with </a:t>
            </a:r>
            <a:r>
              <a:rPr lang="en-US" dirty="0" smtClean="0"/>
              <a:t>Impersonation</a:t>
            </a:r>
            <a:endParaRPr lang="en-US" dirty="0"/>
          </a:p>
        </p:txBody>
      </p:sp>
      <p:sp>
        <p:nvSpPr>
          <p:cNvPr id="167" name="Shape 167"/>
          <p:cNvSpPr txBox="1">
            <a:spLocks noGrp="1"/>
          </p:cNvSpPr>
          <p:nvPr>
            <p:ph type="body" idx="2"/>
          </p:nvPr>
        </p:nvSpPr>
        <p:spPr>
          <a:xfrm>
            <a:off x="5004949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93700" lvl="1"/>
            <a:r>
              <a:rPr lang="en-US" sz="1600" dirty="0" smtClean="0"/>
              <a:t>Impersonation is art of pretending mimic another </a:t>
            </a:r>
            <a:r>
              <a:rPr lang="en-US" sz="1600" dirty="0"/>
              <a:t>person with the goal of obtaining information or access to a person, </a:t>
            </a:r>
            <a:r>
              <a:rPr lang="en-US" sz="1600" dirty="0" smtClean="0"/>
              <a:t>company, computer system, or applications.</a:t>
            </a:r>
            <a:endParaRPr lang="en-US" sz="1600" dirty="0"/>
          </a:p>
          <a:p>
            <a:pPr marL="393700" lvl="1"/>
            <a:endParaRPr lang="en-US" sz="1600" dirty="0">
              <a:solidFill>
                <a:schemeClr val="tx1"/>
              </a:solidFill>
              <a:cs typeface="Calibri" panose="020F0502020204030204" pitchFamily="34" charset="0"/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8578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Command Execution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3203677" y="1988790"/>
            <a:ext cx="2736647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19900" dirty="0">
                <a:solidFill>
                  <a:srgbClr val="222222"/>
                </a:solidFill>
              </a:rPr>
              <a:t>👤</a:t>
            </a:r>
            <a:endParaRPr lang="en-IN" sz="19900" dirty="0"/>
          </a:p>
        </p:txBody>
      </p:sp>
      <p:sp>
        <p:nvSpPr>
          <p:cNvPr id="9" name="Google Shape;376;p39"/>
          <p:cNvSpPr/>
          <p:nvPr/>
        </p:nvSpPr>
        <p:spPr>
          <a:xfrm flipH="1">
            <a:off x="1679785" y="1103588"/>
            <a:ext cx="2370667" cy="1402546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955613" y="1248813"/>
            <a:ext cx="202651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comes to </a:t>
            </a:r>
          </a:p>
          <a:p>
            <a:r>
              <a:rPr lang="en-US" dirty="0" smtClean="0"/>
              <a:t>your mind when you</a:t>
            </a:r>
          </a:p>
          <a:p>
            <a:r>
              <a:rPr lang="en-US" dirty="0" smtClean="0"/>
              <a:t>think of command </a:t>
            </a:r>
          </a:p>
          <a:p>
            <a:r>
              <a:rPr lang="en-US" dirty="0" smtClean="0"/>
              <a:t>execution on MSSQL ?</a:t>
            </a:r>
            <a:endParaRPr lang="en-IN" dirty="0"/>
          </a:p>
        </p:txBody>
      </p:sp>
      <p:sp>
        <p:nvSpPr>
          <p:cNvPr id="11" name="Google Shape;376;p39"/>
          <p:cNvSpPr/>
          <p:nvPr/>
        </p:nvSpPr>
        <p:spPr>
          <a:xfrm>
            <a:off x="5032697" y="1544320"/>
            <a:ext cx="1760956" cy="961814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5298516" y="1834901"/>
            <a:ext cx="11801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x</a:t>
            </a:r>
            <a:r>
              <a:rPr lang="en-US" dirty="0" err="1" smtClean="0"/>
              <a:t>p_cmdshell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053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/>
      <p:bldP spid="11" grpId="0" animBg="1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ctrTitle" idx="4294967295"/>
          </p:nvPr>
        </p:nvSpPr>
        <p:spPr>
          <a:xfrm>
            <a:off x="1090700" y="2650150"/>
            <a:ext cx="736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smtClean="0">
                <a:solidFill>
                  <a:srgbClr val="FF8700"/>
                </a:solidFill>
              </a:rPr>
              <a:t>Demo Time</a:t>
            </a:r>
            <a:endParaRPr sz="7200" dirty="0">
              <a:solidFill>
                <a:srgbClr val="FF8700"/>
              </a:solidFill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subTitle" idx="4294967295"/>
          </p:nvPr>
        </p:nvSpPr>
        <p:spPr>
          <a:xfrm>
            <a:off x="1090700" y="3640150"/>
            <a:ext cx="590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2400" dirty="0" smtClean="0"/>
              <a:t>This is not a rocket </a:t>
            </a:r>
            <a:r>
              <a:rPr lang="en-IN" sz="2400" dirty="0" smtClean="0"/>
              <a:t>science.</a:t>
            </a:r>
            <a:endParaRPr sz="2400" dirty="0"/>
          </a:p>
        </p:txBody>
      </p:sp>
      <p:grpSp>
        <p:nvGrpSpPr>
          <p:cNvPr id="148" name="Shape 148"/>
          <p:cNvGrpSpPr/>
          <p:nvPr/>
        </p:nvGrpSpPr>
        <p:grpSpPr>
          <a:xfrm>
            <a:off x="6759209" y="507618"/>
            <a:ext cx="1645833" cy="1645812"/>
            <a:chOff x="6643075" y="3664250"/>
            <a:chExt cx="407950" cy="407975"/>
          </a:xfrm>
        </p:grpSpPr>
        <p:sp>
          <p:nvSpPr>
            <p:cNvPr id="149" name="Shape 14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Shape 151"/>
          <p:cNvGrpSpPr/>
          <p:nvPr/>
        </p:nvGrpSpPr>
        <p:grpSpPr>
          <a:xfrm rot="-587494">
            <a:off x="6662475" y="2367985"/>
            <a:ext cx="676638" cy="676644"/>
            <a:chOff x="576250" y="4319400"/>
            <a:chExt cx="442075" cy="442050"/>
          </a:xfrm>
        </p:grpSpPr>
        <p:sp>
          <p:nvSpPr>
            <p:cNvPr id="152" name="Shape 15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Shape 156"/>
          <p:cNvSpPr/>
          <p:nvPr/>
        </p:nvSpPr>
        <p:spPr>
          <a:xfrm>
            <a:off x="6365361" y="887713"/>
            <a:ext cx="257246" cy="2456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 rot="2697415">
            <a:off x="8060604" y="2145273"/>
            <a:ext cx="390522" cy="372885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8369546" y="1932400"/>
            <a:ext cx="156409" cy="149417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 rot="1279885">
            <a:off x="6187127" y="1628627"/>
            <a:ext cx="156402" cy="14939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165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smtClean="0"/>
              <a:t>Mitigation</a:t>
            </a:r>
            <a:endParaRPr lang="en-US" dirty="0"/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lvl="0">
              <a:spcBef>
                <a:spcPts val="0"/>
              </a:spcBef>
            </a:pPr>
            <a:r>
              <a:rPr lang="en-US" dirty="0"/>
              <a:t>Remediate all </a:t>
            </a:r>
            <a:r>
              <a:rPr lang="en-US" dirty="0" smtClean="0"/>
              <a:t>SQL / RCE </a:t>
            </a:r>
            <a:r>
              <a:rPr lang="en-US" dirty="0"/>
              <a:t>vulnerabilities on High Priorities</a:t>
            </a:r>
          </a:p>
          <a:p>
            <a:pPr lvl="0">
              <a:spcBef>
                <a:spcPts val="0"/>
              </a:spcBef>
            </a:pPr>
            <a:r>
              <a:rPr lang="en-US" dirty="0"/>
              <a:t>Never store plain text password in database </a:t>
            </a:r>
            <a:endParaRPr lang="en-US" dirty="0" smtClean="0"/>
          </a:p>
          <a:p>
            <a:pPr lvl="0">
              <a:spcBef>
                <a:spcPts val="0"/>
              </a:spcBef>
            </a:pPr>
            <a:r>
              <a:rPr lang="en-US" dirty="0" smtClean="0"/>
              <a:t>Encrypt </a:t>
            </a:r>
            <a:r>
              <a:rPr lang="en-US" dirty="0"/>
              <a:t>the configuration files (Connection String)</a:t>
            </a:r>
          </a:p>
          <a:p>
            <a:pPr lvl="0">
              <a:spcBef>
                <a:spcPts val="0"/>
              </a:spcBef>
            </a:pPr>
            <a:r>
              <a:rPr lang="en-US" dirty="0"/>
              <a:t>Check for misconfigurations in </a:t>
            </a:r>
            <a:r>
              <a:rPr lang="en-US" dirty="0" smtClean="0"/>
              <a:t>MSSQL and remediate 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Restrict the MSSQL access to limited </a:t>
            </a:r>
            <a:r>
              <a:rPr lang="en-US" dirty="0" smtClean="0"/>
              <a:t>systems / users.</a:t>
            </a:r>
            <a:endParaRPr lang="en-US" dirty="0"/>
          </a:p>
          <a:p>
            <a:pPr marL="38100" lvl="0" indent="0">
              <a:spcBef>
                <a:spcPts val="0"/>
              </a:spcBef>
              <a:buNone/>
            </a:pPr>
            <a:endParaRPr lang="en-US" dirty="0" smtClean="0"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241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05" name="Shape 305"/>
          <p:cNvSpPr txBox="1">
            <a:spLocks noGrp="1"/>
          </p:cNvSpPr>
          <p:nvPr>
            <p:ph type="ctrTitle" idx="4294967295"/>
          </p:nvPr>
        </p:nvSpPr>
        <p:spPr>
          <a:xfrm>
            <a:off x="1033300" y="1583350"/>
            <a:ext cx="6672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8700"/>
                </a:solidFill>
              </a:rPr>
              <a:t>THANKS!</a:t>
            </a:r>
            <a:endParaRPr sz="6000">
              <a:solidFill>
                <a:srgbClr val="FF8700"/>
              </a:solidFill>
            </a:endParaRPr>
          </a:p>
        </p:txBody>
      </p:sp>
      <p:sp>
        <p:nvSpPr>
          <p:cNvPr id="306" name="Shape 306"/>
          <p:cNvSpPr txBox="1">
            <a:spLocks noGrp="1"/>
          </p:cNvSpPr>
          <p:nvPr>
            <p:ph type="subTitle" idx="4294967295"/>
          </p:nvPr>
        </p:nvSpPr>
        <p:spPr>
          <a:xfrm>
            <a:off x="1033300" y="2630575"/>
            <a:ext cx="7185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</a:rPr>
              <a:t>Any questions?</a:t>
            </a:r>
            <a:endParaRPr sz="2400" b="1" dirty="0">
              <a:solidFill>
                <a:srgbClr val="FFFFFF"/>
              </a:solidFill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>
                <a:solidFill>
                  <a:srgbClr val="FFFFFF"/>
                </a:solidFill>
              </a:rPr>
              <a:t>You can find me at </a:t>
            </a:r>
            <a:r>
              <a:rPr lang="en" sz="2400" dirty="0" smtClean="0">
                <a:solidFill>
                  <a:srgbClr val="FFFFFF"/>
                </a:solidFill>
              </a:rPr>
              <a:t>@chiragsavla94</a:t>
            </a:r>
            <a:endParaRPr sz="24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2400" dirty="0" smtClean="0"/>
              <a:t>Special thanks to </a:t>
            </a:r>
            <a:r>
              <a:rPr lang="en-IN" sz="2400" dirty="0"/>
              <a:t>Scott </a:t>
            </a:r>
            <a:r>
              <a:rPr lang="en-IN" sz="2400" dirty="0" smtClean="0"/>
              <a:t>Sutherland </a:t>
            </a:r>
            <a:r>
              <a:rPr lang="en-IN" sz="2400" dirty="0" smtClean="0">
                <a:hlinkClick r:id="rId3"/>
              </a:rPr>
              <a:t>(@</a:t>
            </a:r>
            <a:r>
              <a:rPr lang="en-IN" sz="2400" dirty="0" err="1" smtClean="0">
                <a:hlinkClick r:id="rId3"/>
              </a:rPr>
              <a:t>nullbind</a:t>
            </a:r>
            <a:r>
              <a:rPr lang="en-IN" sz="2400" dirty="0" smtClean="0"/>
              <a:t>) </a:t>
            </a:r>
            <a:r>
              <a:rPr lang="en-US" sz="2400" dirty="0" smtClean="0"/>
              <a:t>writing such great blog about MSSQL misconfigurations</a:t>
            </a:r>
            <a:r>
              <a:rPr lang="en-IN" sz="2400" dirty="0" smtClean="0"/>
              <a:t>.</a:t>
            </a:r>
            <a:endParaRPr lang="en-IN" sz="2400" dirty="0"/>
          </a:p>
          <a:p>
            <a:pPr marL="0" lvl="0" indent="0">
              <a:buNone/>
            </a:pPr>
            <a:endParaRPr lang="en-IN" sz="2400" dirty="0" smtClean="0"/>
          </a:p>
          <a:p>
            <a:pPr marL="0" lvl="0" indent="0">
              <a:buNone/>
            </a:pPr>
            <a:r>
              <a:rPr lang="en-IN" sz="2400" dirty="0" smtClean="0"/>
              <a:t>Thanks to </a:t>
            </a:r>
            <a:r>
              <a:rPr lang="en-IN" sz="2400" dirty="0" smtClean="0">
                <a:hlinkClick r:id="rId4"/>
              </a:rPr>
              <a:t>@</a:t>
            </a:r>
            <a:r>
              <a:rPr lang="en" sz="2400" dirty="0" smtClean="0">
                <a:hlinkClick r:id="rId4"/>
              </a:rPr>
              <a:t>NullMumbai</a:t>
            </a:r>
            <a:r>
              <a:rPr lang="en" sz="2400" dirty="0" smtClean="0"/>
              <a:t> for granting me the privilege to present.</a:t>
            </a:r>
            <a:endParaRPr sz="2400" dirty="0"/>
          </a:p>
        </p:txBody>
      </p:sp>
      <p:sp>
        <p:nvSpPr>
          <p:cNvPr id="313" name="Shape 313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Reference</a:t>
            </a:r>
            <a:endParaRPr dirty="0"/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1800" dirty="0">
                <a:hlinkClick r:id="rId3"/>
              </a:rPr>
              <a:t>https://blog.netspi.com/hacking-sql-server-stored-procedures-part-2-user-impersonation</a:t>
            </a:r>
            <a:r>
              <a:rPr lang="en-IN" sz="1800" dirty="0" smtClean="0">
                <a:hlinkClick r:id="rId3"/>
              </a:rPr>
              <a:t>/</a:t>
            </a:r>
            <a:endParaRPr lang="en-IN" sz="1800" dirty="0" smtClean="0"/>
          </a:p>
          <a:p>
            <a:pPr lvl="0"/>
            <a:endParaRPr lang="en-IN" sz="1800" dirty="0" smtClean="0"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826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 idx="4294967295"/>
          </p:nvPr>
        </p:nvSpPr>
        <p:spPr>
          <a:xfrm>
            <a:off x="5081000" y="821350"/>
            <a:ext cx="3550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>
                <a:solidFill>
                  <a:srgbClr val="FF8700"/>
                </a:solidFill>
              </a:rPr>
              <a:t>#whoami</a:t>
            </a:r>
            <a:endParaRPr sz="6000" dirty="0">
              <a:solidFill>
                <a:srgbClr val="FF8700"/>
              </a:solidFill>
            </a:endParaRPr>
          </a:p>
        </p:txBody>
      </p:sp>
      <p:sp>
        <p:nvSpPr>
          <p:cNvPr id="120" name="Shape 120"/>
          <p:cNvSpPr txBox="1">
            <a:spLocks noGrp="1"/>
          </p:cNvSpPr>
          <p:nvPr>
            <p:ph type="subTitle" idx="4294967295"/>
          </p:nvPr>
        </p:nvSpPr>
        <p:spPr>
          <a:xfrm>
            <a:off x="4978400" y="1868575"/>
            <a:ext cx="4084320" cy="27101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2400" b="1" dirty="0" smtClean="0">
                <a:solidFill>
                  <a:srgbClr val="FFFFFF"/>
                </a:solidFill>
              </a:rPr>
              <a:t>👉 </a:t>
            </a:r>
            <a:r>
              <a:rPr lang="en-IN" sz="2400" b="1" dirty="0" err="1" smtClean="0">
                <a:solidFill>
                  <a:srgbClr val="FFFFFF"/>
                </a:solidFill>
              </a:rPr>
              <a:t>Chirag</a:t>
            </a:r>
            <a:r>
              <a:rPr lang="en-IN" sz="2400" b="1" dirty="0" smtClean="0">
                <a:solidFill>
                  <a:srgbClr val="FFFFFF"/>
                </a:solidFill>
              </a:rPr>
              <a:t> </a:t>
            </a:r>
            <a:r>
              <a:rPr lang="en-IN" sz="2400" b="1" dirty="0" err="1" smtClean="0">
                <a:solidFill>
                  <a:srgbClr val="FFFFFF"/>
                </a:solidFill>
              </a:rPr>
              <a:t>Savla</a:t>
            </a:r>
            <a:endParaRPr sz="2400" b="1" dirty="0" smtClean="0">
              <a:solidFill>
                <a:srgbClr val="FFFFFF"/>
              </a:solidFill>
            </a:endParaRP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2400" dirty="0" smtClean="0">
                <a:solidFill>
                  <a:srgbClr val="FFFFFF"/>
                </a:solidFill>
              </a:rPr>
              <a:t>👉 </a:t>
            </a:r>
            <a:r>
              <a:rPr lang="en-US" sz="2400" dirty="0">
                <a:solidFill>
                  <a:srgbClr val="FFFFFF"/>
                </a:solidFill>
              </a:rPr>
              <a:t>Twitter – @</a:t>
            </a:r>
            <a:r>
              <a:rPr lang="en-US" sz="2400" dirty="0" smtClean="0">
                <a:solidFill>
                  <a:srgbClr val="FFFFFF"/>
                </a:solidFill>
              </a:rPr>
              <a:t>chiragsavla94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2400" dirty="0" smtClean="0">
                <a:solidFill>
                  <a:srgbClr val="FFFFFF"/>
                </a:solidFill>
              </a:rPr>
              <a:t>👉 Interest area – Red Teaming, Application Security, Penetration Testing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14110" y="880270"/>
            <a:ext cx="3384312" cy="326647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hape 120"/>
          <p:cNvSpPr txBox="1">
            <a:spLocks/>
          </p:cNvSpPr>
          <p:nvPr/>
        </p:nvSpPr>
        <p:spPr>
          <a:xfrm>
            <a:off x="1026160" y="4290618"/>
            <a:ext cx="7904480" cy="576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  <a:defRPr sz="30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 b="0" i="0" u="none" strike="noStrike" cap="none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Blog </a:t>
            </a:r>
            <a:r>
              <a:rPr lang="en-US" sz="2400" dirty="0" smtClean="0">
                <a:solidFill>
                  <a:srgbClr val="FFFFFF"/>
                </a:solidFill>
              </a:rPr>
              <a:t>– https://3xpl01tc0d3r.blogspot.com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90375" y="1021950"/>
            <a:ext cx="7343100" cy="33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As an offensive researcher, if you can dream it, someone has likely already done it… and that someone isn’t the kind of person who speaks at security cons. </a:t>
            </a:r>
            <a:endParaRPr lang="en-US" i="0" dirty="0" smtClean="0"/>
          </a:p>
          <a:p>
            <a:pPr marL="0" lvl="0" indent="0">
              <a:buNone/>
            </a:pPr>
            <a:r>
              <a:rPr lang="en-US" i="0" dirty="0"/>
              <a:t>	</a:t>
            </a:r>
            <a:r>
              <a:rPr lang="en-US" i="0" dirty="0" smtClean="0"/>
              <a:t>			— </a:t>
            </a:r>
            <a:r>
              <a:rPr lang="en-US" i="0" dirty="0"/>
              <a:t>Matt </a:t>
            </a:r>
            <a:r>
              <a:rPr lang="en-US" i="0" dirty="0" err="1"/>
              <a:t>Graeber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smtClean="0"/>
              <a:t>Lab Details</a:t>
            </a:r>
            <a:endParaRPr dirty="0"/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dirty="0" smtClean="0"/>
              <a:t>SQL </a:t>
            </a:r>
            <a:r>
              <a:rPr lang="en-US" dirty="0"/>
              <a:t>Server </a:t>
            </a:r>
            <a:r>
              <a:rPr lang="en-US" dirty="0" smtClean="0"/>
              <a:t>2014 </a:t>
            </a:r>
            <a:r>
              <a:rPr lang="en-US" dirty="0"/>
              <a:t>(2k12) – 10.0.2.16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Windows 10 (Attacker) </a:t>
            </a:r>
            <a:r>
              <a:rPr lang="en-US" dirty="0"/>
              <a:t>– 10.0.2.10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585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Agenda</a:t>
            </a:r>
            <a:endParaRPr dirty="0"/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What is SQL ?</a:t>
            </a:r>
            <a:endParaRPr lang="en-US" dirty="0" smtClean="0"/>
          </a:p>
          <a:p>
            <a:r>
              <a:rPr lang="en-US" dirty="0" smtClean="0"/>
              <a:t>Capability of MSSQL ?</a:t>
            </a:r>
          </a:p>
          <a:p>
            <a:r>
              <a:rPr lang="en-US" dirty="0" smtClean="0"/>
              <a:t>How to leverage SQL Injection &amp; RCE?</a:t>
            </a:r>
          </a:p>
          <a:p>
            <a:r>
              <a:rPr lang="en-US" dirty="0" smtClean="0"/>
              <a:t>Privilege Escalation with Impersonation</a:t>
            </a:r>
          </a:p>
          <a:p>
            <a:r>
              <a:rPr lang="en-US" dirty="0" smtClean="0"/>
              <a:t>Command Execution</a:t>
            </a:r>
          </a:p>
          <a:p>
            <a:r>
              <a:rPr lang="en-US" dirty="0" smtClean="0"/>
              <a:t>Mitigation</a:t>
            </a:r>
            <a:endParaRPr lang="en-US" dirty="0"/>
          </a:p>
          <a:p>
            <a:pPr marL="38100" lvl="0" indent="0" rtl="0">
              <a:spcBef>
                <a:spcPts val="600"/>
              </a:spcBef>
              <a:spcAft>
                <a:spcPts val="0"/>
              </a:spcAft>
              <a:buSzPts val="3000"/>
              <a:buNone/>
            </a:pPr>
            <a:endParaRPr dirty="0"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197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smtClean="0"/>
              <a:t>What is SQL ?</a:t>
            </a:r>
            <a:endParaRPr dirty="0"/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600" dirty="0"/>
              <a:t>SQL stands for Structured Query Language. SQL is used to communicate with a database. It is the standard language for relational database management systems. </a:t>
            </a:r>
          </a:p>
          <a:p>
            <a:pPr algn="just"/>
            <a:r>
              <a:rPr lang="en-US" sz="1600" dirty="0"/>
              <a:t>Some common relational database management systems that use SQL are: Oracle, Microsoft SQL Server, MySQL, MS Access, PostgreSQL Sybase etc.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369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1101375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2400" b="1" dirty="0" smtClean="0">
                <a:solidFill>
                  <a:schemeClr val="tx1"/>
                </a:solidFill>
              </a:rPr>
              <a:t>Developer Perspective</a:t>
            </a:r>
            <a:endParaRPr sz="2400" b="1" dirty="0"/>
          </a:p>
          <a:p>
            <a:pPr marL="393700" lvl="1"/>
            <a:r>
              <a:rPr lang="en-US" sz="1600" dirty="0" smtClean="0">
                <a:solidFill>
                  <a:schemeClr val="tx1"/>
                </a:solidFill>
                <a:cs typeface="Calibri" panose="020F0502020204030204" pitchFamily="34" charset="0"/>
              </a:rPr>
              <a:t>Insert, update, delete, retrieve records from database.</a:t>
            </a:r>
          </a:p>
          <a:p>
            <a:pPr marL="393700" lvl="1"/>
            <a:r>
              <a:rPr lang="en-US" sz="1600" dirty="0" smtClean="0">
                <a:solidFill>
                  <a:schemeClr val="tx1"/>
                </a:solidFill>
              </a:rPr>
              <a:t>Create / Update / Delete / Modify database, tables, views, stored procedures etc.</a:t>
            </a:r>
          </a:p>
          <a:p>
            <a:pPr marL="393700" lvl="1"/>
            <a:r>
              <a:rPr lang="en-US" sz="1600" dirty="0" smtClean="0">
                <a:solidFill>
                  <a:schemeClr val="tx1"/>
                </a:solidFill>
              </a:rPr>
              <a:t>Can be used as backend for any application to store data.</a:t>
            </a:r>
          </a:p>
          <a:p>
            <a:pPr marL="0" lvl="1" indent="0">
              <a:buNone/>
            </a:pPr>
            <a:endParaRPr sz="1600" dirty="0"/>
          </a:p>
        </p:txBody>
      </p:sp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Capability of </a:t>
            </a:r>
            <a:r>
              <a:rPr lang="en-US" dirty="0" smtClean="0"/>
              <a:t>MSSQL </a:t>
            </a:r>
            <a:r>
              <a:rPr lang="en-US" dirty="0"/>
              <a:t>?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2"/>
          </p:nvPr>
        </p:nvSpPr>
        <p:spPr>
          <a:xfrm>
            <a:off x="5004949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2400" b="1" dirty="0" smtClean="0">
                <a:solidFill>
                  <a:schemeClr val="tx1"/>
                </a:solidFill>
                <a:cs typeface="Calibri" panose="020F0502020204030204" pitchFamily="34" charset="0"/>
              </a:rPr>
              <a:t>Attacker Perspective</a:t>
            </a:r>
          </a:p>
          <a:p>
            <a:pPr marL="393700" lvl="1"/>
            <a:r>
              <a:rPr lang="en-US" sz="1600" dirty="0">
                <a:solidFill>
                  <a:schemeClr val="tx1"/>
                </a:solidFill>
                <a:cs typeface="Calibri" panose="020F0502020204030204" pitchFamily="34" charset="0"/>
              </a:rPr>
              <a:t>Execute System Commands</a:t>
            </a:r>
            <a:r>
              <a:rPr lang="en-US" sz="1600" dirty="0" smtClean="0">
                <a:solidFill>
                  <a:schemeClr val="tx1"/>
                </a:solidFill>
                <a:cs typeface="Calibri" panose="020F0502020204030204" pitchFamily="34" charset="0"/>
              </a:rPr>
              <a:t>.</a:t>
            </a:r>
          </a:p>
          <a:p>
            <a:pPr marL="393700" lvl="1"/>
            <a:r>
              <a:rPr lang="en-US" sz="1600" dirty="0" smtClean="0">
                <a:solidFill>
                  <a:schemeClr val="tx1"/>
                </a:solidFill>
                <a:cs typeface="Calibri" panose="020F0502020204030204" pitchFamily="34" charset="0"/>
              </a:rPr>
              <a:t>Discover Other MSSQL Instances.</a:t>
            </a:r>
          </a:p>
          <a:p>
            <a:pPr marL="393700" lvl="1"/>
            <a:r>
              <a:rPr lang="en-US" sz="1600" dirty="0" smtClean="0">
                <a:solidFill>
                  <a:schemeClr val="tx1"/>
                </a:solidFill>
              </a:rPr>
              <a:t>Use SQL for C&amp;C.</a:t>
            </a:r>
            <a:endParaRPr lang="en-IN" sz="1600" dirty="0"/>
          </a:p>
          <a:p>
            <a:pPr marL="393700" lvl="1"/>
            <a:r>
              <a:rPr lang="en-US" sz="1600" dirty="0" smtClean="0">
                <a:solidFill>
                  <a:schemeClr val="tx1"/>
                </a:solidFill>
                <a:cs typeface="Calibri" panose="020F0502020204030204" pitchFamily="34" charset="0"/>
              </a:rPr>
              <a:t>Privilege Escalation.</a:t>
            </a:r>
          </a:p>
          <a:p>
            <a:pPr marL="393700" lvl="1"/>
            <a:r>
              <a:rPr lang="en-US" sz="1600" dirty="0" smtClean="0">
                <a:solidFill>
                  <a:schemeClr val="tx1"/>
                </a:solidFill>
                <a:cs typeface="Calibri" panose="020F0502020204030204" pitchFamily="34" charset="0"/>
              </a:rPr>
              <a:t>Maintain Persistence.</a:t>
            </a:r>
          </a:p>
          <a:p>
            <a:pPr marL="393700" lvl="1"/>
            <a:r>
              <a:rPr lang="en-US" sz="1600" dirty="0" smtClean="0">
                <a:solidFill>
                  <a:schemeClr val="tx1"/>
                </a:solidFill>
                <a:cs typeface="Calibri" panose="020F0502020204030204" pitchFamily="34" charset="0"/>
              </a:rPr>
              <a:t>Enumerate AD.</a:t>
            </a:r>
          </a:p>
          <a:p>
            <a:pPr marL="0" lvl="1" indent="0">
              <a:buNone/>
            </a:pPr>
            <a:endParaRPr lang="en-US" sz="1600" dirty="0" smtClean="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marL="393700" lvl="1"/>
            <a:endParaRPr lang="en-US" sz="1600" dirty="0">
              <a:solidFill>
                <a:schemeClr val="tx1"/>
              </a:solidFill>
              <a:cs typeface="Calibri" panose="020F0502020204030204" pitchFamily="34" charset="0"/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003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How to leverage SQL </a:t>
            </a:r>
            <a:r>
              <a:rPr lang="en-US" dirty="0" smtClean="0"/>
              <a:t>Injection &amp; RCE </a:t>
            </a:r>
            <a:r>
              <a:rPr lang="en-US" dirty="0"/>
              <a:t>?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dirty="0" smtClean="0"/>
              <a:t>Check for current user.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Check for current user privileges.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Search for sensitive information in tables.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Check for sensitive files.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Check configuration files.</a:t>
            </a:r>
          </a:p>
          <a:p>
            <a:pPr lvl="0">
              <a:spcBef>
                <a:spcPts val="0"/>
              </a:spcBef>
            </a:pPr>
            <a:endParaRPr lang="en-US" dirty="0" smtClean="0"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576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leverage SQL </a:t>
            </a:r>
            <a:r>
              <a:rPr lang="en-US" dirty="0" smtClean="0"/>
              <a:t>Injection &amp; RCE </a:t>
            </a:r>
            <a:r>
              <a:rPr lang="en-US" dirty="0"/>
              <a:t>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496" y="1100429"/>
            <a:ext cx="7299361" cy="371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6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lliam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</TotalTime>
  <Words>448</Words>
  <Application>Microsoft Office PowerPoint</Application>
  <PresentationFormat>On-screen Show (16:9)</PresentationFormat>
  <Paragraphs>84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Dosis</vt:lpstr>
      <vt:lpstr>Roboto</vt:lpstr>
      <vt:lpstr>William template</vt:lpstr>
      <vt:lpstr>Abusing MSSQL Part I</vt:lpstr>
      <vt:lpstr>#whoami</vt:lpstr>
      <vt:lpstr>PowerPoint Presentation</vt:lpstr>
      <vt:lpstr>Lab Details</vt:lpstr>
      <vt:lpstr>Agenda</vt:lpstr>
      <vt:lpstr>What is SQL ?</vt:lpstr>
      <vt:lpstr>Capability of MSSQL ?</vt:lpstr>
      <vt:lpstr>How to leverage SQL Injection &amp; RCE ?</vt:lpstr>
      <vt:lpstr>How to leverage SQL Injection &amp; RCE ?</vt:lpstr>
      <vt:lpstr>Demo Time</vt:lpstr>
      <vt:lpstr>Privilege Escalation with Impersonation</vt:lpstr>
      <vt:lpstr>Command Execution</vt:lpstr>
      <vt:lpstr>Demo Time</vt:lpstr>
      <vt:lpstr>Mitigation</vt:lpstr>
      <vt:lpstr>THANKS!</vt:lpstr>
      <vt:lpstr>Credits</vt:lpstr>
      <vt:lpstr>Reference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DELL</dc:creator>
  <cp:lastModifiedBy>DELL</cp:lastModifiedBy>
  <cp:revision>48</cp:revision>
  <dcterms:modified xsi:type="dcterms:W3CDTF">2018-11-24T06:50:39Z</dcterms:modified>
</cp:coreProperties>
</file>